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Averag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2"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330ca357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330ca35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330ca35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330ca357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330ca357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330ca357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330ca357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330ca357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330ca357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330ca357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330ca357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330ca357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330ca357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330ca357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330ca35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330ca35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330ca35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330ca35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330ca357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b330ca357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330ca35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330ca35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330ca35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b330ca35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330ca35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330ca35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docs.oracle.com/javase/7/docs/api/java/util/concurrent/Future.html?uclick_id=fab43315-ac42-49dc-a9ba-ae2a3e8b5d3f"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7.xml"/><Relationship Id="rId13" Type="http://schemas.openxmlformats.org/officeDocument/2006/relationships/slide" Target="/ppt/slides/slide29.xml"/><Relationship Id="rId12" Type="http://schemas.openxmlformats.org/officeDocument/2006/relationships/slide" Target="/ppt/slides/slide5.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2.xml"/><Relationship Id="rId9" Type="http://schemas.openxmlformats.org/officeDocument/2006/relationships/slide" Target="/ppt/slides/slide26.xml"/><Relationship Id="rId15" Type="http://schemas.openxmlformats.org/officeDocument/2006/relationships/slide" Target="/ppt/slides/slide6.xml"/><Relationship Id="rId14" Type="http://schemas.openxmlformats.org/officeDocument/2006/relationships/slide" Target="/ppt/slides/slide30.xml"/><Relationship Id="rId17" Type="http://schemas.openxmlformats.org/officeDocument/2006/relationships/slide" Target="/ppt/slides/slide33.xml"/><Relationship Id="rId16" Type="http://schemas.openxmlformats.org/officeDocument/2006/relationships/slide" Target="/ppt/slides/slide32.xml"/><Relationship Id="rId5" Type="http://schemas.openxmlformats.org/officeDocument/2006/relationships/slide" Target="/ppt/slides/slide20.xml"/><Relationship Id="rId6" Type="http://schemas.openxmlformats.org/officeDocument/2006/relationships/slide" Target="/ppt/slides/slide21.xml"/><Relationship Id="rId7" Type="http://schemas.openxmlformats.org/officeDocument/2006/relationships/slide" Target="/ppt/slides/slide24.xml"/><Relationship Id="rId8" Type="http://schemas.openxmlformats.org/officeDocument/2006/relationships/slide" Target="/ppt/slides/slide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Races in Go</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Salman Shah - Smartsheet</a:t>
            </a:r>
            <a:endParaRPr/>
          </a:p>
          <a:p>
            <a:pPr indent="0" lvl="0" marL="0" rtl="0" algn="l">
              <a:lnSpc>
                <a:spcPct val="115000"/>
              </a:lnSpc>
              <a:spcBef>
                <a:spcPts val="1600"/>
              </a:spcBef>
              <a:spcAft>
                <a:spcPts val="1600"/>
              </a:spcAft>
              <a:buNone/>
            </a:pPr>
            <a:r>
              <a:rPr lang="en-GB"/>
              <a:t>Full Credits to Uber for coming out with such a nice blog + paper on this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Concurrent accesses to Go’s built-in, thread-unsafe maps cause frequent data races </a:t>
            </a:r>
            <a:endParaRPr/>
          </a:p>
        </p:txBody>
      </p:sp>
      <p:sp>
        <p:nvSpPr>
          <p:cNvPr id="304" name="Google Shape;304;p26"/>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bserve that developers make a fundamental, but common assumption (and a mistake) that the different entries in the hash table can be concurrently accessed. This assumption stems from developers viewing the table[key] syntax used for map accesses and misinterpreting them to be accessing disjoint elements. </a:t>
            </a:r>
            <a:endParaRPr/>
          </a:p>
          <a:p>
            <a:pPr indent="0" lvl="0" marL="0" rtl="0" algn="l">
              <a:spcBef>
                <a:spcPts val="1600"/>
              </a:spcBef>
              <a:spcAft>
                <a:spcPts val="0"/>
              </a:spcAft>
              <a:buNone/>
            </a:pPr>
            <a:r>
              <a:rPr lang="en-GB"/>
              <a:t>However, a map (hash table), unlike an array or a slice, is a sparse data structure, and accessing one element might result in accessing another element; if during the same process another insertion/deletion happens, it will modify the sparse data structure and cause a data race.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310" name="Google Shape;310;p2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concurrent map access.</a:t>
            </a:r>
            <a:endParaRPr/>
          </a:p>
        </p:txBody>
      </p:sp>
      <p:sp>
        <p:nvSpPr>
          <p:cNvPr id="311" name="Google Shape;311;p27"/>
          <p:cNvSpPr txBox="1"/>
          <p:nvPr>
            <p:ph idx="1" type="body"/>
          </p:nvPr>
        </p:nvSpPr>
        <p:spPr>
          <a:xfrm>
            <a:off x="702850" y="3625275"/>
            <a:ext cx="47061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Hash table (map) is a built-in language feature in Go and is not thread-safe. </a:t>
            </a:r>
            <a:endParaRPr sz="1000"/>
          </a:p>
          <a:p>
            <a:pPr indent="0" lvl="0" marL="0" rtl="0" algn="l">
              <a:spcBef>
                <a:spcPts val="1600"/>
              </a:spcBef>
              <a:spcAft>
                <a:spcPts val="1600"/>
              </a:spcAft>
              <a:buNone/>
            </a:pPr>
            <a:r>
              <a:rPr lang="en-GB" sz="1000"/>
              <a:t>If multiple goroutines simultaneously access the same hash table with at least one of them trying to modify the hash table (insert or delete an item), data race ensues.</a:t>
            </a:r>
            <a:endParaRPr sz="1000"/>
          </a:p>
        </p:txBody>
      </p:sp>
      <p:pic>
        <p:nvPicPr>
          <p:cNvPr id="312" name="Google Shape;312;p27"/>
          <p:cNvPicPr preferRelativeResize="0"/>
          <p:nvPr/>
        </p:nvPicPr>
        <p:blipFill rotWithShape="1">
          <a:blip r:embed="rId3">
            <a:alphaModFix/>
          </a:blip>
          <a:srcRect b="0" l="0" r="24184" t="0"/>
          <a:stretch/>
        </p:blipFill>
        <p:spPr>
          <a:xfrm>
            <a:off x="3700000" y="558600"/>
            <a:ext cx="5262298" cy="2620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 developers often err on the side of pass-by-value (or methods over values), which can cause non-trivial data races</a:t>
            </a:r>
            <a:endParaRPr/>
          </a:p>
        </p:txBody>
      </p:sp>
      <p:sp>
        <p:nvSpPr>
          <p:cNvPr id="318" name="Google Shape;318;p28"/>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Pass-by-value semantics are recommended in Go because it simplifies escape analysis and gives variables a better chance to be allocated on the stack, which reduces pressure on the garbage collector. </a:t>
            </a:r>
            <a:endParaRPr/>
          </a:p>
          <a:p>
            <a:pPr indent="0" lvl="0" marL="0" rtl="0" algn="l">
              <a:spcBef>
                <a:spcPts val="1600"/>
              </a:spcBef>
              <a:spcAft>
                <a:spcPts val="0"/>
              </a:spcAft>
              <a:buNone/>
            </a:pPr>
            <a:r>
              <a:rPr lang="en-GB"/>
              <a:t>Unlike Java, where all objects are reference types, in Go, an object can be a value type (struct) or a reference type (interface).</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324" name="Google Shape;324;p2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method invocation by-reference or by-pointer.</a:t>
            </a:r>
            <a:endParaRPr/>
          </a:p>
        </p:txBody>
      </p:sp>
      <p:sp>
        <p:nvSpPr>
          <p:cNvPr id="325" name="Google Shape;325;p29"/>
          <p:cNvSpPr txBox="1"/>
          <p:nvPr>
            <p:ph idx="1" type="body"/>
          </p:nvPr>
        </p:nvSpPr>
        <p:spPr>
          <a:xfrm>
            <a:off x="702850" y="3625275"/>
            <a:ext cx="47061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Since Go syntax is the same for invoking a method over pointers vs. values, less attention is given by the developer to the question that m.Lock() is working on a copy of mutex instead of a pointer.</a:t>
            </a:r>
            <a:endParaRPr sz="1000"/>
          </a:p>
        </p:txBody>
      </p:sp>
      <p:pic>
        <p:nvPicPr>
          <p:cNvPr id="326" name="Google Shape;326;p29"/>
          <p:cNvPicPr preferRelativeResize="0"/>
          <p:nvPr/>
        </p:nvPicPr>
        <p:blipFill rotWithShape="1">
          <a:blip r:embed="rId3">
            <a:alphaModFix/>
          </a:blip>
          <a:srcRect b="0" l="0" r="14405" t="0"/>
          <a:stretch/>
        </p:blipFill>
        <p:spPr>
          <a:xfrm>
            <a:off x="3866475" y="459500"/>
            <a:ext cx="5018975" cy="257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Mixed use of message passing (channels) and shared memory makes code complex and susceptible to data races</a:t>
            </a:r>
            <a:endParaRPr/>
          </a:p>
        </p:txBody>
      </p:sp>
      <p:sp>
        <p:nvSpPr>
          <p:cNvPr id="332" name="Google Shape;332;p30"/>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Contexts in Go carry deadlines, cancelation signals, and other request-scoped values across API boundaries and between processes. This is a common pattern in microservices where timelines are set for tasks.</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338" name="Google Shape;338;p31"/>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when mixing message passing with shared memory.</a:t>
            </a:r>
            <a:endParaRPr/>
          </a:p>
        </p:txBody>
      </p:sp>
      <p:sp>
        <p:nvSpPr>
          <p:cNvPr id="339" name="Google Shape;339;p31"/>
          <p:cNvSpPr txBox="1"/>
          <p:nvPr>
            <p:ph idx="1" type="body"/>
          </p:nvPr>
        </p:nvSpPr>
        <p:spPr>
          <a:xfrm>
            <a:off x="702850" y="3625275"/>
            <a:ext cx="47061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highlight>
                  <a:srgbClr val="FFFFFF"/>
                </a:highlight>
                <a:latin typeface="Montserrat"/>
                <a:ea typeface="Montserrat"/>
                <a:cs typeface="Montserrat"/>
                <a:sym typeface="Montserrat"/>
              </a:rPr>
              <a:t>Figure 5 shows an example of a generic </a:t>
            </a:r>
            <a:r>
              <a:rPr lang="en-GB">
                <a:solidFill>
                  <a:schemeClr val="hlink"/>
                </a:solidFill>
                <a:highlight>
                  <a:srgbClr val="FFFFFF"/>
                </a:highlight>
                <a:uFill>
                  <a:noFill/>
                </a:uFill>
                <a:latin typeface="Montserrat"/>
                <a:ea typeface="Montserrat"/>
                <a:cs typeface="Montserrat"/>
                <a:sym typeface="Montserrat"/>
                <a:hlinkClick r:id="rId3"/>
              </a:rPr>
              <a:t>future</a:t>
            </a:r>
            <a:r>
              <a:rPr lang="en-GB">
                <a:solidFill>
                  <a:srgbClr val="000000"/>
                </a:solidFill>
                <a:highlight>
                  <a:srgbClr val="FFFFFF"/>
                </a:highlight>
                <a:latin typeface="Montserrat"/>
                <a:ea typeface="Montserrat"/>
                <a:cs typeface="Montserrat"/>
                <a:sym typeface="Montserrat"/>
              </a:rPr>
              <a:t> implementation by a developer using a channel for signaling and waiting.</a:t>
            </a:r>
            <a:endParaRPr sz="900">
              <a:latin typeface="Montserrat"/>
              <a:ea typeface="Montserrat"/>
              <a:cs typeface="Montserrat"/>
              <a:sym typeface="Montserrat"/>
            </a:endParaRPr>
          </a:p>
        </p:txBody>
      </p:sp>
      <p:pic>
        <p:nvPicPr>
          <p:cNvPr id="340" name="Google Shape;340;p31"/>
          <p:cNvPicPr preferRelativeResize="0"/>
          <p:nvPr/>
        </p:nvPicPr>
        <p:blipFill rotWithShape="1">
          <a:blip r:embed="rId4">
            <a:alphaModFix/>
          </a:blip>
          <a:srcRect b="0" l="0" r="5997" t="0"/>
          <a:stretch/>
        </p:blipFill>
        <p:spPr>
          <a:xfrm>
            <a:off x="3826500" y="582225"/>
            <a:ext cx="5107849" cy="25973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a:t>
            </a:r>
            <a:r>
              <a:rPr lang="en-GB"/>
              <a:t>ncorrect placement of Add/Done methods leads to data races</a:t>
            </a:r>
            <a:endParaRPr/>
          </a:p>
        </p:txBody>
      </p:sp>
      <p:sp>
        <p:nvSpPr>
          <p:cNvPr id="346" name="Google Shape;346;p32"/>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sync.WaitGroup structure is a group synchronization construct in Go. Unlike C++ barrier, pthreads, or Java barrier or latch constructs, the number of participants in a WaitGroup is not determined at the time of construction but is updated dynamically. </a:t>
            </a:r>
            <a:endParaRPr/>
          </a:p>
          <a:p>
            <a:pPr indent="0" lvl="0" marL="0" rtl="0" algn="l">
              <a:spcBef>
                <a:spcPts val="1600"/>
              </a:spcBef>
              <a:spcAft>
                <a:spcPts val="0"/>
              </a:spcAft>
              <a:buNone/>
            </a:pPr>
            <a:r>
              <a:rPr lang="en-GB"/>
              <a:t>Three operations are allowed on a WaitGroup object — Add(int), Done(), and Wait(). Add()increments the count of participants, and the Wait() blocks until Done() is called count number of times (typically once by each participant). WaitGroup is extensively used in Go.</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352" name="Google Shape;352;p33"/>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Data race due to incorrect WaitGroup.Add() placement.</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
        <p:nvSpPr>
          <p:cNvPr id="353" name="Google Shape;353;p33"/>
          <p:cNvSpPr txBox="1"/>
          <p:nvPr>
            <p:ph idx="1" type="body"/>
          </p:nvPr>
        </p:nvSpPr>
        <p:spPr>
          <a:xfrm>
            <a:off x="702850" y="3625275"/>
            <a:ext cx="57336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highlight>
                  <a:srgbClr val="FFFFFF"/>
                </a:highlight>
                <a:latin typeface="Montserrat"/>
                <a:ea typeface="Montserrat"/>
                <a:cs typeface="Montserrat"/>
                <a:sym typeface="Montserrat"/>
              </a:rPr>
              <a:t>In Figure 6, the developer intends to create as many goroutines as the number of elements in the slice itemIds and process the items concurrently. </a:t>
            </a:r>
            <a:endParaRPr>
              <a:solidFill>
                <a:srgbClr val="000000"/>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rPr lang="en-GB">
                <a:solidFill>
                  <a:srgbClr val="000000"/>
                </a:solidFill>
                <a:highlight>
                  <a:srgbClr val="FFFFFF"/>
                </a:highlight>
                <a:latin typeface="Montserrat"/>
                <a:ea typeface="Montserrat"/>
                <a:cs typeface="Montserrat"/>
                <a:sym typeface="Montserrat"/>
              </a:rPr>
              <a:t>Each goroutine records its success or failure status in results slice at different indices and the parent function blocks at line 12 until all goroutines finish.</a:t>
            </a:r>
            <a:endParaRPr sz="900">
              <a:latin typeface="Montserrat"/>
              <a:ea typeface="Montserrat"/>
              <a:cs typeface="Montserrat"/>
              <a:sym typeface="Montserrat"/>
            </a:endParaRPr>
          </a:p>
        </p:txBody>
      </p:sp>
      <p:pic>
        <p:nvPicPr>
          <p:cNvPr id="354" name="Google Shape;354;p33"/>
          <p:cNvPicPr preferRelativeResize="0"/>
          <p:nvPr/>
        </p:nvPicPr>
        <p:blipFill rotWithShape="1">
          <a:blip r:embed="rId3">
            <a:alphaModFix/>
          </a:blip>
          <a:srcRect b="0" l="0" r="6759" t="0"/>
          <a:stretch/>
        </p:blipFill>
        <p:spPr>
          <a:xfrm>
            <a:off x="3715250" y="910000"/>
            <a:ext cx="5230002" cy="226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360" name="Google Shape;360;p34"/>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defer statement ordering leading to incorrect WaitGroup.Done() placement.</a:t>
            </a:r>
            <a:endParaRPr/>
          </a:p>
        </p:txBody>
      </p:sp>
      <p:sp>
        <p:nvSpPr>
          <p:cNvPr id="361" name="Google Shape;361;p34"/>
          <p:cNvSpPr txBox="1"/>
          <p:nvPr>
            <p:ph idx="1" type="body"/>
          </p:nvPr>
        </p:nvSpPr>
        <p:spPr>
          <a:xfrm>
            <a:off x="702850" y="3625275"/>
            <a:ext cx="47061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highlight>
                  <a:srgbClr val="FFFFFF"/>
                </a:highlight>
                <a:latin typeface="Montserrat"/>
                <a:ea typeface="Montserrat"/>
                <a:cs typeface="Montserrat"/>
                <a:sym typeface="Montserrat"/>
              </a:rPr>
              <a:t>A subtle version of premature wg.Done()is shown below in Figure B, which results from its interaction with Go’s defer statement. </a:t>
            </a:r>
            <a:endParaRPr>
              <a:solidFill>
                <a:srgbClr val="000000"/>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rPr lang="en-GB">
                <a:solidFill>
                  <a:srgbClr val="000000"/>
                </a:solidFill>
                <a:highlight>
                  <a:srgbClr val="FFFFFF"/>
                </a:highlight>
                <a:latin typeface="Montserrat"/>
                <a:ea typeface="Montserrat"/>
                <a:cs typeface="Montserrat"/>
                <a:sym typeface="Montserrat"/>
              </a:rPr>
              <a:t>When multiple defer statements are encountered, they are executed in the last-in-first-out order.</a:t>
            </a:r>
            <a:endParaRPr sz="900">
              <a:latin typeface="Montserrat"/>
              <a:ea typeface="Montserrat"/>
              <a:cs typeface="Montserrat"/>
              <a:sym typeface="Montserrat"/>
            </a:endParaRPr>
          </a:p>
        </p:txBody>
      </p:sp>
      <p:pic>
        <p:nvPicPr>
          <p:cNvPr id="362" name="Google Shape;362;p34"/>
          <p:cNvPicPr preferRelativeResize="0"/>
          <p:nvPr/>
        </p:nvPicPr>
        <p:blipFill rotWithShape="1">
          <a:blip r:embed="rId3">
            <a:alphaModFix/>
          </a:blip>
          <a:srcRect b="0" l="0" r="5997" t="0"/>
          <a:stretch/>
        </p:blipFill>
        <p:spPr>
          <a:xfrm>
            <a:off x="3826500" y="582225"/>
            <a:ext cx="5107849" cy="25973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Running tests in parallel for Go’s table-driven test suite idiom can often cause data races, either in the product or test code</a:t>
            </a:r>
            <a:endParaRPr/>
          </a:p>
        </p:txBody>
      </p:sp>
      <p:sp>
        <p:nvSpPr>
          <p:cNvPr id="368" name="Google Shape;368;p35"/>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root causes of these data races were sometimes in the test code and sometimes in the product code.</a:t>
            </a:r>
            <a:endParaRPr/>
          </a:p>
          <a:p>
            <a:pPr indent="0" lvl="0" marL="0" rtl="0" algn="l">
              <a:spcBef>
                <a:spcPts val="1600"/>
              </a:spcBef>
              <a:spcAft>
                <a:spcPts val="0"/>
              </a:spcAft>
              <a:buNone/>
            </a:pPr>
            <a:r>
              <a:rPr lang="en-GB"/>
              <a:t>Problems also arise when the product API(s) were written without thread safety (perhaps because it was not needed), but were invoked in parallel, violating the assumption.</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a:t>
            </a:r>
            <a:endParaRPr/>
          </a:p>
        </p:txBody>
      </p:sp>
      <p:sp>
        <p:nvSpPr>
          <p:cNvPr id="235" name="Google Shape;235;p1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36" name="Google Shape;236;p18"/>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Go makes concurrency a first-class citizen; prefixing function calls with the go keyword runs the call asynchronously. These asynchronous function calls in Go are called goroutines.</a:t>
            </a:r>
            <a:endParaRPr>
              <a:solidFill>
                <a:srgbClr val="FFFFFF"/>
              </a:solidFill>
            </a:endParaRPr>
          </a:p>
        </p:txBody>
      </p:sp>
      <p:sp>
        <p:nvSpPr>
          <p:cNvPr id="237" name="Google Shape;237;p1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38" name="Google Shape;238;p18"/>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Goroutines are considered “lightweight” and since they are easy to create, Go programmers use goroutines liberally. As a result, programs written in Go, typically, expose significantly more concurrency than programs </a:t>
            </a:r>
            <a:endParaRPr>
              <a:solidFill>
                <a:srgbClr val="FFFFFF"/>
              </a:solidFill>
            </a:endParaRPr>
          </a:p>
        </p:txBody>
      </p:sp>
      <p:sp>
        <p:nvSpPr>
          <p:cNvPr id="239" name="Google Shape;239;p18"/>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0" name="Google Shape;240;p18"/>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 data race is a concurrency bug that occurs when two or more goroutines access the same datum, at least one of them is a write, and there is no ordering between them. Data races are insidious bugs and must be avoided at all costs.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374" name="Google Shape;374;p36"/>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380" name="Google Shape;380;p3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pic>
        <p:nvPicPr>
          <p:cNvPr descr="offset_comp_267026.jpg" id="381" name="Google Shape;381;p37"/>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82" name="Google Shape;382;p37"/>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83" name="Google Shape;383;p37"/>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84" name="Google Shape;384;p3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01</a:t>
            </a:r>
            <a:endParaRPr sz="1000"/>
          </a:p>
        </p:txBody>
      </p:sp>
      <p:sp>
        <p:nvSpPr>
          <p:cNvPr id="390" name="Google Shape;390;p3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Wendy Writer</a:t>
            </a:r>
            <a:endParaRPr/>
          </a:p>
        </p:txBody>
      </p:sp>
      <p:sp>
        <p:nvSpPr>
          <p:cNvPr id="391" name="Google Shape;391;p38"/>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392" name="Google Shape;392;p38"/>
          <p:cNvGrpSpPr/>
          <p:nvPr/>
        </p:nvGrpSpPr>
        <p:grpSpPr>
          <a:xfrm>
            <a:off x="1359550" y="3154500"/>
            <a:ext cx="1018200" cy="1018200"/>
            <a:chOff x="1359550" y="3154500"/>
            <a:chExt cx="1018200" cy="1018200"/>
          </a:xfrm>
        </p:grpSpPr>
        <p:sp>
          <p:nvSpPr>
            <p:cNvPr id="393" name="Google Shape;393;p3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8"/>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98" name="Google Shape;398;p38"/>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99" name="Google Shape;399;p38"/>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04" name="Google Shape;404;p38"/>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5" name="Google Shape;405;p38"/>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10" name="Google Shape;410;p3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1" name="Google Shape;411;p38"/>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16" name="Google Shape;416;p38"/>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417" name="Google Shape;417;p38"/>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423" name="Google Shape;423;p3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Books</a:t>
            </a:r>
            <a:endParaRPr/>
          </a:p>
        </p:txBody>
      </p:sp>
      <p:sp>
        <p:nvSpPr>
          <p:cNvPr id="424" name="Google Shape;424;p39"/>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425" name="Google Shape;425;p39"/>
          <p:cNvGrpSpPr/>
          <p:nvPr/>
        </p:nvGrpSpPr>
        <p:grpSpPr>
          <a:xfrm>
            <a:off x="1359550" y="3154500"/>
            <a:ext cx="1018200" cy="1018200"/>
            <a:chOff x="1359550" y="3154500"/>
            <a:chExt cx="1018200" cy="1018200"/>
          </a:xfrm>
        </p:grpSpPr>
        <p:sp>
          <p:nvSpPr>
            <p:cNvPr id="426" name="Google Shape;426;p3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9"/>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31" name="Google Shape;431;p39"/>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32" name="Google Shape;432;p3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37" name="Google Shape;437;p39"/>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38" name="Google Shape;438;p3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43" name="Google Shape;443;p39"/>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44" name="Google Shape;444;p39"/>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49" name="Google Shape;449;p39"/>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450" name="Google Shape;450;p3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p:txBody>
      </p:sp>
      <p:sp>
        <p:nvSpPr>
          <p:cNvPr id="456" name="Google Shape;456;p40"/>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pSp>
        <p:nvGrpSpPr>
          <p:cNvPr id="457" name="Google Shape;457;p40"/>
          <p:cNvGrpSpPr/>
          <p:nvPr/>
        </p:nvGrpSpPr>
        <p:grpSpPr>
          <a:xfrm>
            <a:off x="1291075" y="2784155"/>
            <a:ext cx="2080082" cy="2043771"/>
            <a:chOff x="1291075" y="2784155"/>
            <a:chExt cx="2080082" cy="2043771"/>
          </a:xfrm>
        </p:grpSpPr>
        <p:sp>
          <p:nvSpPr>
            <p:cNvPr id="458" name="Google Shape;458;p40"/>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459" name="Google Shape;459;p40"/>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460" name="Google Shape;460;p40"/>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461" name="Google Shape;461;p40"/>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462" name="Google Shape;462;p40"/>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463" name="Google Shape;463;p40"/>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464" name="Google Shape;464;p40"/>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465" name="Google Shape;465;p40"/>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466" name="Google Shape;466;p40"/>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467" name="Google Shape;467;p40"/>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sp>
          <p:nvSpPr>
            <p:cNvPr id="468" name="Google Shape;468;p40"/>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2015</a:t>
              </a:r>
              <a:endParaRPr sz="800">
                <a:solidFill>
                  <a:srgbClr val="D9D9D9"/>
                </a:solidFill>
              </a:endParaRPr>
            </a:p>
          </p:txBody>
        </p:sp>
        <p:cxnSp>
          <p:nvCxnSpPr>
            <p:cNvPr id="469" name="Google Shape;469;p40"/>
            <p:cNvCxnSpPr>
              <a:stCxn id="470" idx="7"/>
              <a:endCxn id="471"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472" name="Google Shape;472;p40"/>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3" name="Google Shape;473;p40"/>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4" name="Google Shape;474;p40"/>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5" name="Google Shape;475;p40"/>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6" name="Google Shape;476;p40"/>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7" name="Google Shape;477;p40"/>
            <p:cNvCxnSpPr>
              <a:stCxn id="464" idx="3"/>
              <a:endCxn id="471"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478" name="Google Shape;478;p40"/>
            <p:cNvCxnSpPr>
              <a:stCxn id="470" idx="3"/>
              <a:endCxn id="479"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480" name="Google Shape;480;p40"/>
            <p:cNvCxnSpPr>
              <a:stCxn id="479" idx="5"/>
              <a:endCxn id="481"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482" name="Google Shape;482;p40"/>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79" name="Google Shape;479;p40"/>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0"/>
          <p:cNvGrpSpPr/>
          <p:nvPr/>
        </p:nvGrpSpPr>
        <p:grpSpPr>
          <a:xfrm>
            <a:off x="3737550" y="2784155"/>
            <a:ext cx="2121833" cy="2057296"/>
            <a:chOff x="3737550" y="2784155"/>
            <a:chExt cx="2121833" cy="2057296"/>
          </a:xfrm>
        </p:grpSpPr>
        <p:grpSp>
          <p:nvGrpSpPr>
            <p:cNvPr id="484" name="Google Shape;484;p40"/>
            <p:cNvGrpSpPr/>
            <p:nvPr/>
          </p:nvGrpSpPr>
          <p:grpSpPr>
            <a:xfrm>
              <a:off x="3737550" y="2784155"/>
              <a:ext cx="2121833" cy="2057296"/>
              <a:chOff x="3737550" y="2784155"/>
              <a:chExt cx="2121833" cy="2057296"/>
            </a:xfrm>
          </p:grpSpPr>
          <p:sp>
            <p:nvSpPr>
              <p:cNvPr id="485" name="Google Shape;485;p40"/>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486" name="Google Shape;486;p40"/>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487" name="Google Shape;487;p40"/>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488" name="Google Shape;488;p40"/>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489" name="Google Shape;489;p40"/>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490" name="Google Shape;490;p40"/>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491" name="Google Shape;491;p40"/>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492" name="Google Shape;492;p40"/>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493" name="Google Shape;493;p40"/>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494" name="Google Shape;494;p40"/>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495" name="Google Shape;495;p40"/>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496" name="Google Shape;496;p40"/>
              <p:cNvCxnSpPr>
                <a:stCxn id="497" idx="6"/>
                <a:endCxn id="498"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499" name="Google Shape;499;p40"/>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0" name="Google Shape;500;p40"/>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1" name="Google Shape;501;p40"/>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2" name="Google Shape;502;p40"/>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3" name="Google Shape;503;p40"/>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4" name="Google Shape;504;p40"/>
              <p:cNvCxnSpPr>
                <a:stCxn id="492"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505" name="Google Shape;505;p40"/>
              <p:cNvCxnSpPr>
                <a:stCxn id="497" idx="3"/>
                <a:endCxn id="506"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507" name="Google Shape;507;p40"/>
              <p:cNvCxnSpPr>
                <a:stCxn id="506" idx="2"/>
                <a:endCxn id="508"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509" name="Google Shape;509;p40"/>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506" name="Google Shape;506;p40"/>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0"/>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0"/>
          <p:cNvGrpSpPr/>
          <p:nvPr/>
        </p:nvGrpSpPr>
        <p:grpSpPr>
          <a:xfrm>
            <a:off x="6043904" y="2784155"/>
            <a:ext cx="2079978" cy="2036296"/>
            <a:chOff x="6043904" y="2784155"/>
            <a:chExt cx="2079978" cy="2036296"/>
          </a:xfrm>
        </p:grpSpPr>
        <p:sp>
          <p:nvSpPr>
            <p:cNvPr id="511" name="Google Shape;511;p40"/>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2017</a:t>
              </a:r>
              <a:endParaRPr sz="800">
                <a:solidFill>
                  <a:srgbClr val="D9D9D9"/>
                </a:solidFill>
              </a:endParaRPr>
            </a:p>
          </p:txBody>
        </p:sp>
        <p:sp>
          <p:nvSpPr>
            <p:cNvPr id="512" name="Google Shape;512;p40"/>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513" name="Google Shape;513;p40"/>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514" name="Google Shape;514;p40"/>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515" name="Google Shape;515;p40"/>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516" name="Google Shape;516;p40"/>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517" name="Google Shape;517;p40"/>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518" name="Google Shape;518;p40"/>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519" name="Google Shape;519;p40"/>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520" name="Google Shape;520;p40"/>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521" name="Google Shape;521;p40"/>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522" name="Google Shape;522;p40"/>
            <p:cNvCxnSpPr>
              <a:stCxn id="523" idx="7"/>
              <a:endCxn id="524"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524" name="Google Shape;524;p40"/>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40"/>
            <p:cNvCxnSpPr>
              <a:stCxn id="526" idx="3"/>
              <a:endCxn id="527"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528" name="Google Shape;528;p40"/>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29" name="Google Shape;529;p40"/>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30" name="Google Shape;530;p40"/>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31" name="Google Shape;531;p40"/>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32" name="Google Shape;532;p40"/>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33" name="Google Shape;533;p40"/>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534" name="Google Shape;534;p40"/>
            <p:cNvCxnSpPr>
              <a:stCxn id="526" idx="7"/>
              <a:endCxn id="523"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535" name="Google Shape;535;p40"/>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523" name="Google Shape;523;p40"/>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541" name="Google Shape;541;p41"/>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542" name="Google Shape;542;p41"/>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543" name="Google Shape;543;p41"/>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544" name="Google Shape;544;p41"/>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545" name="Google Shape;545;p41"/>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546" name="Google Shape;546;p41"/>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547" name="Google Shape;547;p41"/>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548" name="Google Shape;548;p41"/>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cxnSp>
        <p:nvCxnSpPr>
          <p:cNvPr id="549" name="Google Shape;549;p4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550" name="Google Shape;550;p4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51" name="Google Shape;551;p4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52" name="Google Shape;552;p4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553" name="Google Shape;553;p4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41"/>
          <p:cNvGrpSpPr/>
          <p:nvPr/>
        </p:nvGrpSpPr>
        <p:grpSpPr>
          <a:xfrm>
            <a:off x="3078687" y="2700858"/>
            <a:ext cx="737729" cy="737729"/>
            <a:chOff x="2920647" y="2157958"/>
            <a:chExt cx="827700" cy="827700"/>
          </a:xfrm>
        </p:grpSpPr>
        <p:sp>
          <p:nvSpPr>
            <p:cNvPr id="558" name="Google Shape;558;p4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4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561" name="Google Shape;561;p41"/>
          <p:cNvGrpSpPr/>
          <p:nvPr/>
        </p:nvGrpSpPr>
        <p:grpSpPr>
          <a:xfrm rot="-5400000">
            <a:off x="4225338" y="3802929"/>
            <a:ext cx="737729" cy="737729"/>
            <a:chOff x="2920647" y="2157958"/>
            <a:chExt cx="827700" cy="827700"/>
          </a:xfrm>
        </p:grpSpPr>
        <p:sp>
          <p:nvSpPr>
            <p:cNvPr id="562" name="Google Shape;562;p4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565" name="Google Shape;565;p41"/>
          <p:cNvGrpSpPr/>
          <p:nvPr/>
        </p:nvGrpSpPr>
        <p:grpSpPr>
          <a:xfrm>
            <a:off x="5313093" y="2700655"/>
            <a:ext cx="737804" cy="737804"/>
            <a:chOff x="5428888" y="2158023"/>
            <a:chExt cx="828900" cy="828900"/>
          </a:xfrm>
        </p:grpSpPr>
        <p:sp>
          <p:nvSpPr>
            <p:cNvPr id="566" name="Google Shape;566;p4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69" name="Google Shape;569;p41"/>
          <p:cNvGrpSpPr/>
          <p:nvPr/>
        </p:nvGrpSpPr>
        <p:grpSpPr>
          <a:xfrm rot="5400000">
            <a:off x="4193370" y="1569752"/>
            <a:ext cx="737729" cy="737729"/>
            <a:chOff x="2920647" y="2157958"/>
            <a:chExt cx="827700" cy="827700"/>
          </a:xfrm>
        </p:grpSpPr>
        <p:sp>
          <p:nvSpPr>
            <p:cNvPr id="570" name="Google Shape;570;p4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4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573" name="Google Shape;573;p4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Lorem ipsum</a:t>
            </a:r>
            <a:endParaRPr/>
          </a:p>
        </p:txBody>
      </p:sp>
      <p:sp>
        <p:nvSpPr>
          <p:cNvPr id="579" name="Google Shape;579;p4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Showcase how your tools work across different devices</a:t>
            </a:r>
            <a:endParaRPr/>
          </a:p>
        </p:txBody>
      </p:sp>
      <p:sp>
        <p:nvSpPr>
          <p:cNvPr id="580" name="Google Shape;580;p42"/>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Lorem ipsum dolor sit amet, consectetur adipiscing elit. Curabitur eleifend a diam quis suscipit. Fusce venenatis nunc ut lectus convallis, sit amet egestas mi rutrum.</a:t>
            </a:r>
            <a:endParaRPr/>
          </a:p>
        </p:txBody>
      </p:sp>
      <p:grpSp>
        <p:nvGrpSpPr>
          <p:cNvPr id="581" name="Google Shape;581;p42"/>
          <p:cNvGrpSpPr/>
          <p:nvPr/>
        </p:nvGrpSpPr>
        <p:grpSpPr>
          <a:xfrm>
            <a:off x="6884050" y="1716000"/>
            <a:ext cx="2259900" cy="1103400"/>
            <a:chOff x="6884050" y="1716000"/>
            <a:chExt cx="2259900" cy="1103400"/>
          </a:xfrm>
        </p:grpSpPr>
        <p:sp>
          <p:nvSpPr>
            <p:cNvPr id="582" name="Google Shape;582;p42"/>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3" name="Google Shape;583;p42"/>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584" name="Google Shape;584;p42"/>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585" name="Google Shape;585;p42"/>
          <p:cNvGrpSpPr/>
          <p:nvPr/>
        </p:nvGrpSpPr>
        <p:grpSpPr>
          <a:xfrm>
            <a:off x="3517188" y="1656777"/>
            <a:ext cx="3462484" cy="2672600"/>
            <a:chOff x="3553042" y="1657806"/>
            <a:chExt cx="3461100" cy="2671532"/>
          </a:xfrm>
        </p:grpSpPr>
        <p:sp>
          <p:nvSpPr>
            <p:cNvPr id="586" name="Google Shape;586;p4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594" name="Google Shape;594;p42"/>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595" name="Google Shape;595;p42"/>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2"/>
          <p:cNvGrpSpPr/>
          <p:nvPr/>
        </p:nvGrpSpPr>
        <p:grpSpPr>
          <a:xfrm>
            <a:off x="6470900" y="2744576"/>
            <a:ext cx="1122449" cy="1668667"/>
            <a:chOff x="6505573" y="2745170"/>
            <a:chExt cx="1122000" cy="1668000"/>
          </a:xfrm>
        </p:grpSpPr>
        <p:sp>
          <p:nvSpPr>
            <p:cNvPr id="597" name="Google Shape;597;p4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1" name="Google Shape;601;p42"/>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602" name="Google Shape;602;p42"/>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42"/>
          <p:cNvGrpSpPr/>
          <p:nvPr/>
        </p:nvGrpSpPr>
        <p:grpSpPr>
          <a:xfrm>
            <a:off x="6080176" y="3375336"/>
            <a:ext cx="570528" cy="1135689"/>
            <a:chOff x="9543736" y="4486132"/>
            <a:chExt cx="570300" cy="1135235"/>
          </a:xfrm>
        </p:grpSpPr>
        <p:sp>
          <p:nvSpPr>
            <p:cNvPr id="604" name="Google Shape;604;p4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8" name="Google Shape;608;p42"/>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609" name="Google Shape;609;p42"/>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42"/>
          <p:cNvGrpSpPr/>
          <p:nvPr/>
        </p:nvGrpSpPr>
        <p:grpSpPr>
          <a:xfrm>
            <a:off x="7350028" y="3727561"/>
            <a:ext cx="499100" cy="758547"/>
            <a:chOff x="7384375" y="3728000"/>
            <a:chExt cx="498900" cy="758244"/>
          </a:xfrm>
        </p:grpSpPr>
        <p:sp>
          <p:nvSpPr>
            <p:cNvPr id="611" name="Google Shape;611;p4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42"/>
          <p:cNvGrpSpPr/>
          <p:nvPr/>
        </p:nvGrpSpPr>
        <p:grpSpPr>
          <a:xfrm>
            <a:off x="7350063" y="3857292"/>
            <a:ext cx="523846" cy="507077"/>
            <a:chOff x="7384385" y="3857442"/>
            <a:chExt cx="523637" cy="506874"/>
          </a:xfrm>
        </p:grpSpPr>
        <p:sp>
          <p:nvSpPr>
            <p:cNvPr id="616" name="Google Shape;616;p4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42"/>
            <p:cNvGrpSpPr/>
            <p:nvPr/>
          </p:nvGrpSpPr>
          <p:grpSpPr>
            <a:xfrm>
              <a:off x="7384385" y="3857442"/>
              <a:ext cx="523637" cy="498900"/>
              <a:chOff x="7384385" y="3857442"/>
              <a:chExt cx="523637" cy="498900"/>
            </a:xfrm>
          </p:grpSpPr>
          <p:sp>
            <p:nvSpPr>
              <p:cNvPr id="618" name="Google Shape;618;p4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20" name="Google Shape;620;p42"/>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621" name="Google Shape;621;p42"/>
          <p:cNvGrpSpPr/>
          <p:nvPr/>
        </p:nvGrpSpPr>
        <p:grpSpPr>
          <a:xfrm>
            <a:off x="7948338" y="3727561"/>
            <a:ext cx="477502" cy="758547"/>
            <a:chOff x="7982421" y="3727763"/>
            <a:chExt cx="477311" cy="758244"/>
          </a:xfrm>
        </p:grpSpPr>
        <p:sp>
          <p:nvSpPr>
            <p:cNvPr id="622" name="Google Shape;622;p4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30" name="Google Shape;630;p42"/>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desktop</a:t>
            </a:r>
            <a:endParaRPr sz="1000"/>
          </a:p>
        </p:txBody>
      </p:sp>
      <p:sp>
        <p:nvSpPr>
          <p:cNvPr id="636" name="Google Shape;636;p43"/>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37" name="Google Shape;637;p43"/>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1600"/>
              </a:spcAft>
              <a:buNone/>
            </a:pPr>
            <a:r>
              <a:t/>
            </a:r>
            <a:endParaRPr/>
          </a:p>
        </p:txBody>
      </p:sp>
      <p:grpSp>
        <p:nvGrpSpPr>
          <p:cNvPr id="638" name="Google Shape;638;p43"/>
          <p:cNvGrpSpPr/>
          <p:nvPr/>
        </p:nvGrpSpPr>
        <p:grpSpPr>
          <a:xfrm>
            <a:off x="2833760" y="1272110"/>
            <a:ext cx="3461100" cy="2671532"/>
            <a:chOff x="3553042" y="1657806"/>
            <a:chExt cx="3461100" cy="2671532"/>
          </a:xfrm>
        </p:grpSpPr>
        <p:sp>
          <p:nvSpPr>
            <p:cNvPr id="639" name="Google Shape;639;p4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47" name="Google Shape;647;p43"/>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648" name="Google Shape;648;p4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mobile</a:t>
            </a:r>
            <a:endParaRPr sz="1000"/>
          </a:p>
        </p:txBody>
      </p:sp>
      <p:sp>
        <p:nvSpPr>
          <p:cNvPr id="654" name="Google Shape;654;p44"/>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55" name="Google Shape;655;p44"/>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656" name="Google Shape;656;p44"/>
          <p:cNvGrpSpPr/>
          <p:nvPr/>
        </p:nvGrpSpPr>
        <p:grpSpPr>
          <a:xfrm>
            <a:off x="3735320" y="1050307"/>
            <a:ext cx="1662185" cy="3304690"/>
            <a:chOff x="3983627" y="1676395"/>
            <a:chExt cx="1449538" cy="2881914"/>
          </a:xfrm>
        </p:grpSpPr>
        <p:sp>
          <p:nvSpPr>
            <p:cNvPr id="657" name="Google Shape;657;p4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60" name="Google Shape;660;p44"/>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661" name="Google Shape;661;p44"/>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667" name="Google Shape;667;p45"/>
          <p:cNvSpPr txBox="1"/>
          <p:nvPr>
            <p:ph type="title"/>
          </p:nvPr>
        </p:nvSpPr>
        <p:spPr>
          <a:xfrm>
            <a:off x="5532750" y="1195700"/>
            <a:ext cx="2642700" cy="160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1"/>
                </a:solidFill>
              </a:rPr>
              <a:t>Lorem ipsum dolor sit consectetur amet adipiscing donec</a:t>
            </a:r>
            <a:endParaRPr>
              <a:solidFill>
                <a:schemeClr val="dk1"/>
              </a:solidFill>
            </a:endParaRPr>
          </a:p>
        </p:txBody>
      </p:sp>
      <p:sp>
        <p:nvSpPr>
          <p:cNvPr id="668" name="Google Shape;668;p45"/>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669" name="Google Shape;669;p45"/>
          <p:cNvGrpSpPr/>
          <p:nvPr/>
        </p:nvGrpSpPr>
        <p:grpSpPr>
          <a:xfrm>
            <a:off x="596402" y="1727943"/>
            <a:ext cx="1387497" cy="2767214"/>
            <a:chOff x="3983627" y="1676395"/>
            <a:chExt cx="1449538" cy="2881914"/>
          </a:xfrm>
        </p:grpSpPr>
        <p:sp>
          <p:nvSpPr>
            <p:cNvPr id="670" name="Google Shape;670;p45"/>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73" name="Google Shape;673;p45"/>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674" name="Google Shape;674;p45"/>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5"/>
          <p:cNvGrpSpPr/>
          <p:nvPr/>
        </p:nvGrpSpPr>
        <p:grpSpPr>
          <a:xfrm>
            <a:off x="2339662" y="3136884"/>
            <a:ext cx="559040" cy="1339287"/>
            <a:chOff x="7475548" y="3728000"/>
            <a:chExt cx="316503" cy="758244"/>
          </a:xfrm>
        </p:grpSpPr>
        <p:sp>
          <p:nvSpPr>
            <p:cNvPr id="676" name="Google Shape;676;p4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45"/>
          <p:cNvGrpSpPr/>
          <p:nvPr/>
        </p:nvGrpSpPr>
        <p:grpSpPr>
          <a:xfrm>
            <a:off x="2178640" y="3365517"/>
            <a:ext cx="924900" cy="895292"/>
            <a:chOff x="7384385" y="3857442"/>
            <a:chExt cx="523637" cy="506874"/>
          </a:xfrm>
        </p:grpSpPr>
        <p:sp>
          <p:nvSpPr>
            <p:cNvPr id="680" name="Google Shape;680;p4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45"/>
            <p:cNvGrpSpPr/>
            <p:nvPr/>
          </p:nvGrpSpPr>
          <p:grpSpPr>
            <a:xfrm>
              <a:off x="7384385" y="3857442"/>
              <a:ext cx="523637" cy="498900"/>
              <a:chOff x="7384385" y="3857442"/>
              <a:chExt cx="523637" cy="498900"/>
            </a:xfrm>
          </p:grpSpPr>
          <p:sp>
            <p:nvSpPr>
              <p:cNvPr id="682" name="Google Shape;682;p4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84" name="Google Shape;684;p45"/>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685" name="Google Shape;685;p45"/>
          <p:cNvGrpSpPr/>
          <p:nvPr/>
        </p:nvGrpSpPr>
        <p:grpSpPr>
          <a:xfrm>
            <a:off x="3213842" y="3136833"/>
            <a:ext cx="843152" cy="1339537"/>
            <a:chOff x="-5144606" y="890490"/>
            <a:chExt cx="2115815" cy="3361448"/>
          </a:xfrm>
        </p:grpSpPr>
        <p:sp>
          <p:nvSpPr>
            <p:cNvPr id="686" name="Google Shape;686;p4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92" name="Google Shape;692;p45"/>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46" name="Google Shape;246;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3"/>
              </a:rPr>
              <a:t>Capture By Reference</a:t>
            </a:r>
            <a:endParaRPr sz="1800">
              <a:solidFill>
                <a:srgbClr val="CACACA"/>
              </a:solidFill>
              <a:latin typeface="Average"/>
              <a:ea typeface="Average"/>
              <a:cs typeface="Average"/>
              <a:sym typeface="Average"/>
            </a:endParaRPr>
          </a:p>
        </p:txBody>
      </p:sp>
      <p:sp>
        <p:nvSpPr>
          <p:cNvPr id="247" name="Google Shape;247;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48" name="Google Shape;248;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49" name="Google Shape;249;p19"/>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50" name="Google Shape;250;p1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51" name="Google Shape;251;p19"/>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
        <p:nvSpPr>
          <p:cNvPr id="252" name="Google Shape;252;p19"/>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9">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253" name="Google Shape;253;p19"/>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Spotlight on desktop</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1">
                  <a:extLst>
                    <a:ext uri="{A12FA001-AC4F-418D-AE19-62706E023703}">
                      <ahyp:hlinkClr val="tx"/>
                    </a:ext>
                  </a:extLst>
                </a:hlinkClick>
              </a:rPr>
              <a:t>Spotlight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2">
                  <a:extLst>
                    <a:ext uri="{A12FA001-AC4F-418D-AE19-62706E023703}">
                      <ahyp:hlinkClr val="tx"/>
                    </a:ext>
                  </a:extLst>
                </a:hlinkClick>
              </a:rPr>
              <a:t>Spotlight on landscape view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3">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4">
                  <a:extLst>
                    <a:ext uri="{A12FA001-AC4F-418D-AE19-62706E023703}">
                      <ahyp:hlinkClr val="tx"/>
                    </a:ext>
                  </a:extLst>
                </a:hlinkClick>
              </a:rPr>
              <a:t>Spotlight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5">
                  <a:extLst>
                    <a:ext uri="{A12FA001-AC4F-418D-AE19-62706E023703}">
                      <ahyp:hlinkClr val="tx"/>
                    </a:ext>
                  </a:extLst>
                </a:hlinkClick>
              </a:rPr>
              <a:t>Spotlight on landscape view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6">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54" name="Google Shape;254;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17">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tablet</a:t>
            </a:r>
            <a:endParaRPr sz="1000"/>
          </a:p>
        </p:txBody>
      </p:sp>
      <p:sp>
        <p:nvSpPr>
          <p:cNvPr id="698" name="Google Shape;698;p4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99" name="Google Shape;699;p4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700" name="Google Shape;700;p46"/>
          <p:cNvGrpSpPr/>
          <p:nvPr/>
        </p:nvGrpSpPr>
        <p:grpSpPr>
          <a:xfrm>
            <a:off x="3409722" y="824063"/>
            <a:ext cx="2351902" cy="3495474"/>
            <a:chOff x="3409722" y="824063"/>
            <a:chExt cx="2351902" cy="3495474"/>
          </a:xfrm>
        </p:grpSpPr>
        <p:sp>
          <p:nvSpPr>
            <p:cNvPr id="701" name="Google Shape;701;p46"/>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4" name="Google Shape;704;p46"/>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705" name="Google Shape;705;p46"/>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711" name="Google Shape;711;p47"/>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712" name="Google Shape;712;p47"/>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713" name="Google Shape;713;p47"/>
          <p:cNvGrpSpPr/>
          <p:nvPr/>
        </p:nvGrpSpPr>
        <p:grpSpPr>
          <a:xfrm>
            <a:off x="3895497" y="891542"/>
            <a:ext cx="1403091" cy="3361448"/>
            <a:chOff x="7475548" y="3728000"/>
            <a:chExt cx="316503" cy="758244"/>
          </a:xfrm>
        </p:grpSpPr>
        <p:sp>
          <p:nvSpPr>
            <p:cNvPr id="714" name="Google Shape;714;p4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47"/>
          <p:cNvGrpSpPr/>
          <p:nvPr/>
        </p:nvGrpSpPr>
        <p:grpSpPr>
          <a:xfrm>
            <a:off x="3491361" y="1465383"/>
            <a:ext cx="2321335" cy="2247075"/>
            <a:chOff x="7384385" y="3857442"/>
            <a:chExt cx="523637" cy="506874"/>
          </a:xfrm>
        </p:grpSpPr>
        <p:sp>
          <p:nvSpPr>
            <p:cNvPr id="718" name="Google Shape;718;p4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7"/>
            <p:cNvGrpSpPr/>
            <p:nvPr/>
          </p:nvGrpSpPr>
          <p:grpSpPr>
            <a:xfrm>
              <a:off x="7384385" y="3857442"/>
              <a:ext cx="523637" cy="498900"/>
              <a:chOff x="7384385" y="3857442"/>
              <a:chExt cx="523637" cy="498900"/>
            </a:xfrm>
          </p:grpSpPr>
          <p:sp>
            <p:nvSpPr>
              <p:cNvPr id="720" name="Google Shape;720;p4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22" name="Google Shape;722;p47"/>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728" name="Google Shape;728;p4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729" name="Google Shape;729;p4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730" name="Google Shape;730;p48"/>
          <p:cNvGrpSpPr/>
          <p:nvPr/>
        </p:nvGrpSpPr>
        <p:grpSpPr>
          <a:xfrm>
            <a:off x="3593432" y="890490"/>
            <a:ext cx="2115815" cy="3361448"/>
            <a:chOff x="-5144606" y="890490"/>
            <a:chExt cx="2115815" cy="3361448"/>
          </a:xfrm>
        </p:grpSpPr>
        <p:sp>
          <p:nvSpPr>
            <p:cNvPr id="731" name="Google Shape;731;p48"/>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7" name="Google Shape;737;p48"/>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743" name="Google Shape;743;p49"/>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744" name="Google Shape;744;p49"/>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Lorem Ipsum</a:t>
            </a:r>
            <a:endParaRPr sz="1000">
              <a:solidFill>
                <a:srgbClr val="FFFFFF"/>
              </a:solidFill>
              <a:latin typeface="Roboto"/>
              <a:ea typeface="Roboto"/>
              <a:cs typeface="Roboto"/>
              <a:sym typeface="Roboto"/>
            </a:endParaRPr>
          </a:p>
        </p:txBody>
      </p:sp>
      <p:sp>
        <p:nvSpPr>
          <p:cNvPr id="745" name="Google Shape;745;p49"/>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746" name="Google Shape;746;p49"/>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747" name="Google Shape;747;p49"/>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Sit Amet</a:t>
            </a:r>
            <a:endParaRPr sz="1000">
              <a:solidFill>
                <a:srgbClr val="FFFFFF"/>
              </a:solidFill>
              <a:latin typeface="Roboto"/>
              <a:ea typeface="Roboto"/>
              <a:cs typeface="Roboto"/>
              <a:sym typeface="Roboto"/>
            </a:endParaRPr>
          </a:p>
        </p:txBody>
      </p:sp>
      <p:sp>
        <p:nvSpPr>
          <p:cNvPr id="748" name="Google Shape;748;p49"/>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749" name="Google Shape;749;p49"/>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750" name="Google Shape;750;p49"/>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Donec Ultrices</a:t>
            </a:r>
            <a:endParaRPr sz="1000">
              <a:solidFill>
                <a:srgbClr val="FFFFFF"/>
              </a:solidFill>
              <a:latin typeface="Roboto"/>
              <a:ea typeface="Roboto"/>
              <a:cs typeface="Roboto"/>
              <a:sym typeface="Roboto"/>
            </a:endParaRPr>
          </a:p>
        </p:txBody>
      </p:sp>
      <p:sp>
        <p:nvSpPr>
          <p:cNvPr id="751" name="Google Shape;751;p49"/>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752" name="Google Shape;752;p49"/>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753" name="Google Shape;753;p49"/>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Litora</a:t>
            </a:r>
            <a:endParaRPr sz="1000">
              <a:solidFill>
                <a:schemeClr val="lt1"/>
              </a:solidFill>
              <a:latin typeface="Roboto"/>
              <a:ea typeface="Roboto"/>
              <a:cs typeface="Roboto"/>
              <a:sym typeface="Roboto"/>
            </a:endParaRPr>
          </a:p>
        </p:txBody>
      </p:sp>
      <p:sp>
        <p:nvSpPr>
          <p:cNvPr id="754" name="Google Shape;754;p49"/>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755" name="Google Shape;755;p49"/>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756" name="Google Shape;756;p49"/>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757" name="Google Shape;757;p49"/>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758" name="Google Shape;758;p49"/>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759" name="Google Shape;759;p49"/>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sp>
        <p:nvSpPr>
          <p:cNvPr id="760" name="Google Shape;760;p49"/>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cxnSp>
        <p:nvCxnSpPr>
          <p:cNvPr id="761" name="Google Shape;761;p49"/>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62" name="Google Shape;762;p49"/>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63" name="Google Shape;763;p49"/>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64" name="Google Shape;764;p49"/>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65" name="Google Shape;765;p49"/>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766" name="Google Shape;766;p49"/>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67" name="Google Shape;767;p49"/>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68" name="Google Shape;768;p49"/>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69" name="Google Shape;769;p49"/>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70" name="Google Shape;770;p49"/>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71" name="Google Shape;771;p49"/>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72" name="Google Shape;772;p49"/>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73" name="Google Shape;773;p49"/>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74" name="Google Shape;774;p49"/>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75" name="Google Shape;775;p49"/>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76" name="Google Shape;776;p49"/>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77" name="Google Shape;777;p49"/>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78" name="Google Shape;778;p49"/>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0"/>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784" name="Google Shape;784;p50"/>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Lorem ipsum dolor sit amet, consectetur adipiscing elit. Curabitur eleifend a diam quis suscipit. </a:t>
            </a:r>
            <a:endParaRPr/>
          </a:p>
        </p:txBody>
      </p:sp>
      <p:grpSp>
        <p:nvGrpSpPr>
          <p:cNvPr id="785" name="Google Shape;785;p50"/>
          <p:cNvGrpSpPr/>
          <p:nvPr/>
        </p:nvGrpSpPr>
        <p:grpSpPr>
          <a:xfrm>
            <a:off x="4066820" y="1553491"/>
            <a:ext cx="3159984" cy="2439109"/>
            <a:chOff x="3553042" y="1657806"/>
            <a:chExt cx="3461100" cy="2671532"/>
          </a:xfrm>
        </p:grpSpPr>
        <p:sp>
          <p:nvSpPr>
            <p:cNvPr id="786" name="Google Shape;786;p5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94" name="Google Shape;794;p5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95" name="Google Shape;795;p5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50"/>
          <p:cNvGrpSpPr/>
          <p:nvPr/>
        </p:nvGrpSpPr>
        <p:grpSpPr>
          <a:xfrm>
            <a:off x="6762480" y="2546254"/>
            <a:ext cx="1024386" cy="1522884"/>
            <a:chOff x="6505573" y="2745170"/>
            <a:chExt cx="1122000" cy="1668000"/>
          </a:xfrm>
        </p:grpSpPr>
        <p:sp>
          <p:nvSpPr>
            <p:cNvPr id="797" name="Google Shape;797;p5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01" name="Google Shape;801;p5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802" name="Google Shape;802;p5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50"/>
          <p:cNvGrpSpPr/>
          <p:nvPr/>
        </p:nvGrpSpPr>
        <p:grpSpPr>
          <a:xfrm>
            <a:off x="6405845" y="3121897"/>
            <a:ext cx="520684" cy="1036470"/>
            <a:chOff x="9543736" y="4486132"/>
            <a:chExt cx="570300" cy="1135235"/>
          </a:xfrm>
        </p:grpSpPr>
        <p:sp>
          <p:nvSpPr>
            <p:cNvPr id="804" name="Google Shape;804;p5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08" name="Google Shape;808;p5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809" name="Google Shape;809;p5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50"/>
          <p:cNvGrpSpPr/>
          <p:nvPr/>
        </p:nvGrpSpPr>
        <p:grpSpPr>
          <a:xfrm>
            <a:off x="7564804" y="3443361"/>
            <a:ext cx="455496" cy="692277"/>
            <a:chOff x="7384375" y="3728000"/>
            <a:chExt cx="498900" cy="758244"/>
          </a:xfrm>
        </p:grpSpPr>
        <p:sp>
          <p:nvSpPr>
            <p:cNvPr id="811" name="Google Shape;811;p5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0"/>
          <p:cNvGrpSpPr/>
          <p:nvPr/>
        </p:nvGrpSpPr>
        <p:grpSpPr>
          <a:xfrm>
            <a:off x="7564836" y="3561758"/>
            <a:ext cx="478081" cy="462776"/>
            <a:chOff x="7384385" y="3857442"/>
            <a:chExt cx="523637" cy="506874"/>
          </a:xfrm>
        </p:grpSpPr>
        <p:sp>
          <p:nvSpPr>
            <p:cNvPr id="816" name="Google Shape;816;p5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50"/>
            <p:cNvGrpSpPr/>
            <p:nvPr/>
          </p:nvGrpSpPr>
          <p:grpSpPr>
            <a:xfrm>
              <a:off x="7384385" y="3857442"/>
              <a:ext cx="523637" cy="498900"/>
              <a:chOff x="7384385" y="3857442"/>
              <a:chExt cx="523637" cy="498900"/>
            </a:xfrm>
          </p:grpSpPr>
          <p:sp>
            <p:nvSpPr>
              <p:cNvPr id="818" name="Google Shape;818;p5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820" name="Google Shape;820;p5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821" name="Google Shape;821;p50"/>
          <p:cNvGrpSpPr/>
          <p:nvPr/>
        </p:nvGrpSpPr>
        <p:grpSpPr>
          <a:xfrm>
            <a:off x="8110843" y="3443361"/>
            <a:ext cx="435785" cy="692277"/>
            <a:chOff x="7982421" y="3727763"/>
            <a:chExt cx="477311" cy="758244"/>
          </a:xfrm>
        </p:grpSpPr>
        <p:sp>
          <p:nvSpPr>
            <p:cNvPr id="822" name="Google Shape;822;p5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30" name="Google Shape;830;p5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Go’s design choice to transparently capture free variables by reference in goroutines is a recipe for data races</a:t>
            </a:r>
            <a:endParaRPr/>
          </a:p>
        </p:txBody>
      </p:sp>
      <p:sp>
        <p:nvSpPr>
          <p:cNvPr id="260" name="Google Shape;260;p20"/>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Nested functions (a.k.a., closures), in Go transparently capture all free variables by reference. The programmer does not explicitly specify which free variables are captured in the closure syntax.</a:t>
            </a:r>
            <a:endParaRPr/>
          </a:p>
          <a:p>
            <a:pPr indent="0" lvl="0" marL="0" rtl="0" algn="l">
              <a:spcBef>
                <a:spcPts val="1600"/>
              </a:spcBef>
              <a:spcAft>
                <a:spcPts val="1600"/>
              </a:spcAft>
              <a:buNone/>
            </a:pPr>
            <a:r>
              <a:rPr lang="en-GB"/>
              <a:t>This mode of usage is different from Java and C++. Java lambdas only capture by value and they consciously took that design choice to avoid concurrency bugs [1, 2]. C++ requires developers to explicitly specify capture by value or by reference.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 </a:t>
            </a:r>
            <a:endParaRPr sz="1000"/>
          </a:p>
        </p:txBody>
      </p:sp>
      <p:sp>
        <p:nvSpPr>
          <p:cNvPr id="266" name="Google Shape;266;p21"/>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index variable capture</a:t>
            </a:r>
            <a:endParaRPr/>
          </a:p>
        </p:txBody>
      </p:sp>
      <p:sp>
        <p:nvSpPr>
          <p:cNvPr id="267" name="Google Shape;267;p21"/>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The code in Figure shows iterating over a Go slice jobs and processing each element job via the ProcessJob function.</a:t>
            </a:r>
            <a:endParaRPr sz="1000"/>
          </a:p>
        </p:txBody>
      </p:sp>
      <p:pic>
        <p:nvPicPr>
          <p:cNvPr id="268" name="Google Shape;268;p21"/>
          <p:cNvPicPr preferRelativeResize="0"/>
          <p:nvPr/>
        </p:nvPicPr>
        <p:blipFill rotWithShape="1">
          <a:blip r:embed="rId3">
            <a:alphaModFix/>
          </a:blip>
          <a:srcRect b="0" l="0" r="50000" t="0"/>
          <a:stretch/>
        </p:blipFill>
        <p:spPr>
          <a:xfrm>
            <a:off x="4437650" y="1568975"/>
            <a:ext cx="4571999" cy="175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 </a:t>
            </a:r>
            <a:endParaRPr sz="1000"/>
          </a:p>
        </p:txBody>
      </p:sp>
      <p:sp>
        <p:nvSpPr>
          <p:cNvPr id="274" name="Google Shape;274;p22"/>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idiomatic err variable capture</a:t>
            </a:r>
            <a:endParaRPr/>
          </a:p>
        </p:txBody>
      </p:sp>
      <p:sp>
        <p:nvSpPr>
          <p:cNvPr id="275" name="Google Shape;275;p22"/>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Go advocates multiple return values from functions. It is common to return the actual return value(s) and an error object to indicate if there was an error as shown in Figure</a:t>
            </a:r>
            <a:endParaRPr/>
          </a:p>
        </p:txBody>
      </p:sp>
      <p:pic>
        <p:nvPicPr>
          <p:cNvPr id="276" name="Google Shape;276;p22"/>
          <p:cNvPicPr preferRelativeResize="0"/>
          <p:nvPr/>
        </p:nvPicPr>
        <p:blipFill rotWithShape="1">
          <a:blip r:embed="rId3">
            <a:alphaModFix/>
          </a:blip>
          <a:srcRect b="0" l="0" r="61634" t="2391"/>
          <a:stretch/>
        </p:blipFill>
        <p:spPr>
          <a:xfrm>
            <a:off x="5349063" y="1155013"/>
            <a:ext cx="2788025" cy="365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282" name="Google Shape;282;p23"/>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due to named return variable capture.</a:t>
            </a:r>
            <a:endParaRPr/>
          </a:p>
        </p:txBody>
      </p:sp>
      <p:sp>
        <p:nvSpPr>
          <p:cNvPr id="283" name="Google Shape;283;p23"/>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The code in Figure  shows iterating over a Go slice jobs and processing each element job via the ProcessJob function.</a:t>
            </a:r>
            <a:endParaRPr sz="1000"/>
          </a:p>
        </p:txBody>
      </p:sp>
      <p:pic>
        <p:nvPicPr>
          <p:cNvPr id="284" name="Google Shape;284;p23"/>
          <p:cNvPicPr preferRelativeResize="0"/>
          <p:nvPr/>
        </p:nvPicPr>
        <p:blipFill>
          <a:blip r:embed="rId3">
            <a:alphaModFix/>
          </a:blip>
          <a:stretch>
            <a:fillRect/>
          </a:stretch>
        </p:blipFill>
        <p:spPr>
          <a:xfrm>
            <a:off x="3741101" y="1379630"/>
            <a:ext cx="5402900" cy="140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Slices are confusing types that create subtle and hard-to-diagnose data races</a:t>
            </a:r>
            <a:endParaRPr/>
          </a:p>
        </p:txBody>
      </p:sp>
      <p:sp>
        <p:nvSpPr>
          <p:cNvPr id="290" name="Google Shape;290;p24"/>
          <p:cNvSpPr txBox="1"/>
          <p:nvPr>
            <p:ph idx="1" type="body"/>
          </p:nvPr>
        </p:nvSpPr>
        <p:spPr>
          <a:xfrm>
            <a:off x="1297500" y="1707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Slices are dynamic arrays and reference types. Internally, a slice contains a pointer to the underlying array, its current length, and the maximum capacity to which the underlying array can expand. For ease of discussion, we refer to these variables as meta fields of a slice.</a:t>
            </a:r>
            <a:endParaRPr/>
          </a:p>
          <a:p>
            <a:pPr indent="0" lvl="0" marL="0" rtl="0" algn="l">
              <a:spcBef>
                <a:spcPts val="1600"/>
              </a:spcBef>
              <a:spcAft>
                <a:spcPts val="1600"/>
              </a:spcAft>
              <a:buNone/>
            </a:pPr>
            <a:r>
              <a:rPr lang="en-GB"/>
              <a:t>When the size reaches the capacity, a new allocation (e.g., double the current size) is made, and the meta fields are updated. When a slice is concurrently accessed by goroutines, it is natural to protect accesses to it by a mutex.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a:t>
            </a:r>
            <a:endParaRPr sz="1000"/>
          </a:p>
        </p:txBody>
      </p:sp>
      <p:sp>
        <p:nvSpPr>
          <p:cNvPr id="296" name="Google Shape;296;p25"/>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race in slices even after using locks.</a:t>
            </a:r>
            <a:endParaRPr/>
          </a:p>
        </p:txBody>
      </p:sp>
      <p:sp>
        <p:nvSpPr>
          <p:cNvPr id="297" name="Google Shape;297;p25"/>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Meta fields are copied by value and not by reference</a:t>
            </a:r>
            <a:endParaRPr sz="1000"/>
          </a:p>
        </p:txBody>
      </p:sp>
      <p:pic>
        <p:nvPicPr>
          <p:cNvPr id="298" name="Google Shape;298;p25"/>
          <p:cNvPicPr preferRelativeResize="0"/>
          <p:nvPr/>
        </p:nvPicPr>
        <p:blipFill>
          <a:blip r:embed="rId3">
            <a:alphaModFix/>
          </a:blip>
          <a:stretch>
            <a:fillRect/>
          </a:stretch>
        </p:blipFill>
        <p:spPr>
          <a:xfrm>
            <a:off x="4083725" y="970390"/>
            <a:ext cx="4803048" cy="23321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